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8" autoAdjust="0"/>
    <p:restoredTop sz="94692"/>
  </p:normalViewPr>
  <p:slideViewPr>
    <p:cSldViewPr snapToGrid="0">
      <p:cViewPr varScale="1">
        <p:scale>
          <a:sx n="92" d="100"/>
          <a:sy n="92" d="100"/>
        </p:scale>
        <p:origin x="192" y="6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7/9/24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7/9/24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7/9/24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7/9/24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7/9/24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7/9/24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it-IT"/>
              <a:t>Fare clic per modificare lo stile del titolo dello schema</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7/9/24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7/9/24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7/9/24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7/9/24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7/9/24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7/9/24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7/9/24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7/9/24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it-IT"/>
              <a:t>Fare clic per modificare lo stile del titolo dello schema</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7/9/24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7/9/24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hyperlink" Target="https://www.google.com/search?q=alba+rohrwacher+age&amp;sca_esv=07fc2a91d39bc3b9&amp;sca_upv=1&amp;rlz=1C1CHBF_itIT1039IT1039&amp;udm=2&amp;biw=1260&amp;bih=671&amp;sxsrf=ADLYWILcygXSEiubnRYsNeoIy7novs8AlQ%3A1720511795001&amp;ei=Mu2MZpDrPPKRi-gPls-c8A4&amp;ved=0ahUKEwiQzP3yvZmHAxXyyAIHHZYnB-4Q4dUDCBA&amp;uact=5&amp;oq=alba+rohrwacher+age&amp;gs_lp=Egxnd3Mtd2l6LXNlcnAiE2FsYmEgcm9ocndhY2hlciBhZ2UyBxAAGIAEGBhInwtQ-QFY2glwAXgAkAEAmAFLoAGdA6oBATa4AQPIAQD4AQGYAgegArMDwgIEECMYJ8ICBRAAGIAEwgIGEAAYCBgemAMAiAYBkgcBN6AH1Bg&amp;sclient=gws-wiz-serp"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D7BA56-75B9-8F98-BECB-56615A049623}"/>
              </a:ext>
            </a:extLst>
          </p:cNvPr>
          <p:cNvSpPr>
            <a:spLocks noGrp="1"/>
          </p:cNvSpPr>
          <p:nvPr>
            <p:ph type="ctrTitle"/>
          </p:nvPr>
        </p:nvSpPr>
        <p:spPr/>
        <p:txBody>
          <a:bodyPr/>
          <a:lstStyle/>
          <a:p>
            <a:r>
              <a:rPr lang="en-US" sz="2800" dirty="0"/>
              <a:t>The Alba </a:t>
            </a:r>
            <a:r>
              <a:rPr lang="en-US" sz="2800" dirty="0" err="1"/>
              <a:t>Rohrwacher</a:t>
            </a:r>
            <a:r>
              <a:rPr lang="en-US" sz="2800" dirty="0"/>
              <a:t> File</a:t>
            </a:r>
            <a:br>
              <a:rPr lang="en-US" sz="2800" dirty="0"/>
            </a:br>
            <a:r>
              <a:rPr lang="en-US" sz="2800" dirty="0"/>
              <a:t>between Regional Perspectives and</a:t>
            </a:r>
            <a:br>
              <a:rPr lang="en-US" sz="2800" dirty="0"/>
            </a:br>
            <a:r>
              <a:rPr lang="en-US" sz="2800" dirty="0"/>
              <a:t>Transnational European Cinema</a:t>
            </a:r>
            <a:endParaRPr lang="it-IT" sz="2800" dirty="0"/>
          </a:p>
        </p:txBody>
      </p:sp>
      <p:sp>
        <p:nvSpPr>
          <p:cNvPr id="3" name="Sottotitolo 2">
            <a:extLst>
              <a:ext uri="{FF2B5EF4-FFF2-40B4-BE49-F238E27FC236}">
                <a16:creationId xmlns:a16="http://schemas.microsoft.com/office/drawing/2014/main" id="{1BD9F115-314E-1CD9-28CA-5DAF407F1468}"/>
              </a:ext>
            </a:extLst>
          </p:cNvPr>
          <p:cNvSpPr>
            <a:spLocks noGrp="1"/>
          </p:cNvSpPr>
          <p:nvPr>
            <p:ph type="subTitle" idx="1"/>
          </p:nvPr>
        </p:nvSpPr>
        <p:spPr/>
        <p:txBody>
          <a:bodyPr/>
          <a:lstStyle/>
          <a:p>
            <a:r>
              <a:rPr lang="it-IT" dirty="0"/>
              <a:t>ROY MENARINI</a:t>
            </a:r>
          </a:p>
          <a:p>
            <a:r>
              <a:rPr lang="it-IT" dirty="0"/>
              <a:t>UNIVERSITY OF BOLOGNA </a:t>
            </a:r>
          </a:p>
        </p:txBody>
      </p:sp>
      <p:pic>
        <p:nvPicPr>
          <p:cNvPr id="5" name="Immagine 4" descr="Immagine che contiene testo, schermata, Carattere, numero&#10;&#10;Descrizione generata automaticamente">
            <a:extLst>
              <a:ext uri="{FF2B5EF4-FFF2-40B4-BE49-F238E27FC236}">
                <a16:creationId xmlns:a16="http://schemas.microsoft.com/office/drawing/2014/main" id="{5CF0C80C-6339-6333-3085-899B6A8190BF}"/>
              </a:ext>
            </a:extLst>
          </p:cNvPr>
          <p:cNvPicPr>
            <a:picLocks noChangeAspect="1"/>
          </p:cNvPicPr>
          <p:nvPr/>
        </p:nvPicPr>
        <p:blipFill>
          <a:blip r:embed="rId2"/>
          <a:stretch>
            <a:fillRect/>
          </a:stretch>
        </p:blipFill>
        <p:spPr>
          <a:xfrm>
            <a:off x="11093022" y="0"/>
            <a:ext cx="1098978" cy="1015430"/>
          </a:xfrm>
          <a:prstGeom prst="rect">
            <a:avLst/>
          </a:prstGeom>
        </p:spPr>
      </p:pic>
      <p:pic>
        <p:nvPicPr>
          <p:cNvPr id="7" name="Immagine 6">
            <a:extLst>
              <a:ext uri="{FF2B5EF4-FFF2-40B4-BE49-F238E27FC236}">
                <a16:creationId xmlns:a16="http://schemas.microsoft.com/office/drawing/2014/main" id="{C90A8C61-6CBD-1644-61F0-7753233EE56C}"/>
              </a:ext>
            </a:extLst>
          </p:cNvPr>
          <p:cNvPicPr>
            <a:picLocks noChangeAspect="1"/>
          </p:cNvPicPr>
          <p:nvPr/>
        </p:nvPicPr>
        <p:blipFill rotWithShape="1">
          <a:blip r:embed="rId3"/>
          <a:srcRect/>
          <a:stretch/>
        </p:blipFill>
        <p:spPr>
          <a:xfrm>
            <a:off x="0" y="0"/>
            <a:ext cx="11000509" cy="1015431"/>
          </a:xfrm>
          <a:prstGeom prst="rect">
            <a:avLst/>
          </a:prstGeom>
        </p:spPr>
      </p:pic>
    </p:spTree>
    <p:extLst>
      <p:ext uri="{BB962C8B-B14F-4D97-AF65-F5344CB8AC3E}">
        <p14:creationId xmlns:p14="http://schemas.microsoft.com/office/powerpoint/2010/main" val="1743565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11C7711F-3983-4AB1-AFDE-96F7C06514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9BC9D38-9241-4F71-9B45-73827299E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29962" cy="6856214"/>
            <a:chOff x="-15736" y="0"/>
            <a:chExt cx="12229962" cy="6856214"/>
          </a:xfrm>
        </p:grpSpPr>
        <p:pic>
          <p:nvPicPr>
            <p:cNvPr id="33" name="Picture 32">
              <a:extLst>
                <a:ext uri="{FF2B5EF4-FFF2-40B4-BE49-F238E27FC236}">
                  <a16:creationId xmlns:a16="http://schemas.microsoft.com/office/drawing/2014/main" id="{0D302979-39A3-4421-821D-94D6E00BCE8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4" name="Rectangle 33">
              <a:extLst>
                <a:ext uri="{FF2B5EF4-FFF2-40B4-BE49-F238E27FC236}">
                  <a16:creationId xmlns:a16="http://schemas.microsoft.com/office/drawing/2014/main" id="{68E001BA-C181-4F47-9ABC-DF4C85AB4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it-IT"/>
            </a:p>
          </p:txBody>
        </p:sp>
        <p:pic>
          <p:nvPicPr>
            <p:cNvPr id="35" name="Picture 34">
              <a:extLst>
                <a:ext uri="{FF2B5EF4-FFF2-40B4-BE49-F238E27FC236}">
                  <a16:creationId xmlns:a16="http://schemas.microsoft.com/office/drawing/2014/main" id="{7EF07F1E-BD52-4B06-A38E-BF29F8E2857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6" name="Picture 35">
              <a:extLst>
                <a:ext uri="{FF2B5EF4-FFF2-40B4-BE49-F238E27FC236}">
                  <a16:creationId xmlns:a16="http://schemas.microsoft.com/office/drawing/2014/main" id="{A68BE646-889B-49C2-95AF-90BAE5D29A9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olo 1">
            <a:extLst>
              <a:ext uri="{FF2B5EF4-FFF2-40B4-BE49-F238E27FC236}">
                <a16:creationId xmlns:a16="http://schemas.microsoft.com/office/drawing/2014/main" id="{EC12C488-8F66-2303-3C77-9EAFD45AEB59}"/>
              </a:ext>
            </a:extLst>
          </p:cNvPr>
          <p:cNvSpPr>
            <a:spLocks noGrp="1"/>
          </p:cNvSpPr>
          <p:nvPr>
            <p:ph type="title"/>
          </p:nvPr>
        </p:nvSpPr>
        <p:spPr>
          <a:xfrm>
            <a:off x="4626508" y="982132"/>
            <a:ext cx="6270090" cy="1303867"/>
          </a:xfrm>
        </p:spPr>
        <p:txBody>
          <a:bodyPr>
            <a:normAutofit/>
          </a:bodyPr>
          <a:lstStyle/>
          <a:p>
            <a:pPr>
              <a:lnSpc>
                <a:spcPct val="90000"/>
              </a:lnSpc>
            </a:pPr>
            <a:r>
              <a:rPr lang="it-IT" sz="4100"/>
              <a:t>ITALIAN CINEMA’S LEGACY</a:t>
            </a:r>
          </a:p>
        </p:txBody>
      </p:sp>
      <p:sp>
        <p:nvSpPr>
          <p:cNvPr id="38" name="Rectangle 37">
            <a:extLst>
              <a:ext uri="{FF2B5EF4-FFF2-40B4-BE49-F238E27FC236}">
                <a16:creationId xmlns:a16="http://schemas.microsoft.com/office/drawing/2014/main" id="{B3085476-B49E-49ED-87D2-1165E69D26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3059206"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descr="Immagine che contiene persona, Viso umano, sorriso, vestiti&#10;&#10;Descrizione generata automaticamente">
            <a:extLst>
              <a:ext uri="{FF2B5EF4-FFF2-40B4-BE49-F238E27FC236}">
                <a16:creationId xmlns:a16="http://schemas.microsoft.com/office/drawing/2014/main" id="{1140D981-2835-B3FC-5647-DED298EB9D05}"/>
              </a:ext>
            </a:extLst>
          </p:cNvPr>
          <p:cNvPicPr>
            <a:picLocks noChangeAspect="1"/>
          </p:cNvPicPr>
          <p:nvPr/>
        </p:nvPicPr>
        <p:blipFill rotWithShape="1">
          <a:blip r:embed="rId5"/>
          <a:srcRect r="36929" b="1"/>
          <a:stretch/>
        </p:blipFill>
        <p:spPr>
          <a:xfrm>
            <a:off x="1412683" y="1410208"/>
            <a:ext cx="2433793" cy="3858780"/>
          </a:xfrm>
          <a:prstGeom prst="rect">
            <a:avLst/>
          </a:prstGeom>
        </p:spPr>
      </p:pic>
      <p:cxnSp>
        <p:nvCxnSpPr>
          <p:cNvPr id="40" name="Straight Connector 39">
            <a:extLst>
              <a:ext uri="{FF2B5EF4-FFF2-40B4-BE49-F238E27FC236}">
                <a16:creationId xmlns:a16="http://schemas.microsoft.com/office/drawing/2014/main" id="{59BA5C68-DFCC-4101-8403-F96781CDDD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6508" y="2400639"/>
            <a:ext cx="627008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egnaposto contenuto 2">
            <a:extLst>
              <a:ext uri="{FF2B5EF4-FFF2-40B4-BE49-F238E27FC236}">
                <a16:creationId xmlns:a16="http://schemas.microsoft.com/office/drawing/2014/main" id="{89342E9A-83FD-B3E6-6517-2C87A851F094}"/>
              </a:ext>
            </a:extLst>
          </p:cNvPr>
          <p:cNvSpPr>
            <a:spLocks noGrp="1"/>
          </p:cNvSpPr>
          <p:nvPr>
            <p:ph idx="1"/>
          </p:nvPr>
        </p:nvSpPr>
        <p:spPr>
          <a:xfrm>
            <a:off x="4636482" y="2556932"/>
            <a:ext cx="6260114" cy="3318936"/>
          </a:xfrm>
        </p:spPr>
        <p:txBody>
          <a:bodyPr>
            <a:normAutofit/>
          </a:bodyPr>
          <a:lstStyle/>
          <a:p>
            <a:pPr>
              <a:lnSpc>
                <a:spcPct val="90000"/>
              </a:lnSpc>
            </a:pPr>
            <a:r>
              <a:rPr lang="en-US" sz="1700"/>
              <a:t>On the other hand, elements of enhancing the co-productive possibility or export potential of Italian cinema are brought to bear: either films shot abroad or actual co-productions or in any case international casts, in a </a:t>
            </a:r>
            <a:r>
              <a:rPr lang="en-US" sz="1700" b="1"/>
              <a:t>circuit</a:t>
            </a:r>
            <a:r>
              <a:rPr lang="en-US" sz="1700"/>
              <a:t> built up both through </a:t>
            </a:r>
            <a:r>
              <a:rPr lang="en-US" sz="1700" b="1"/>
              <a:t>their own direct relationships and through agencies and through regular auditions</a:t>
            </a:r>
            <a:r>
              <a:rPr lang="en-US" sz="1700"/>
              <a:t>. (Armocida, Minuz 2016; Morreale 2022)</a:t>
            </a:r>
          </a:p>
          <a:p>
            <a:pPr>
              <a:lnSpc>
                <a:spcPct val="90000"/>
              </a:lnSpc>
            </a:pPr>
            <a:r>
              <a:rPr lang="en-US" sz="1700"/>
              <a:t>No stranger to this delicate balance of national and transnational actress is the </a:t>
            </a:r>
            <a:r>
              <a:rPr lang="en-US" sz="1700" b="1"/>
              <a:t>recent evocation of italian stardom</a:t>
            </a:r>
            <a:r>
              <a:rPr lang="en-US" sz="1700"/>
              <a:t>, particularly the divas of the past best known abroad. In </a:t>
            </a:r>
            <a:r>
              <a:rPr lang="en-US" sz="1700" i="1"/>
              <a:t>Mi fanno male i capelli </a:t>
            </a:r>
            <a:r>
              <a:rPr lang="en-US" sz="1700"/>
              <a:t>(Torre, 2023) she plays a depressed woman convinced she is Monica Vitti; in </a:t>
            </a:r>
            <a:r>
              <a:rPr lang="en-US" sz="1700" i="1"/>
              <a:t>Finalmente l'alba </a:t>
            </a:r>
            <a:r>
              <a:rPr lang="en-US" sz="1700"/>
              <a:t>(Costanzo, 2023) she plays Alida Valli directly.</a:t>
            </a:r>
          </a:p>
          <a:p>
            <a:pPr>
              <a:lnSpc>
                <a:spcPct val="90000"/>
              </a:lnSpc>
            </a:pPr>
            <a:endParaRPr lang="it-IT" sz="1700"/>
          </a:p>
        </p:txBody>
      </p:sp>
    </p:spTree>
    <p:extLst>
      <p:ext uri="{BB962C8B-B14F-4D97-AF65-F5344CB8AC3E}">
        <p14:creationId xmlns:p14="http://schemas.microsoft.com/office/powerpoint/2010/main" val="140554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440FBE6-72B7-43D4-A8EB-FDBC35FE56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47B8492-BC4D-4046-B35A-C38E034940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2" name="Picture 11">
              <a:extLst>
                <a:ext uri="{FF2B5EF4-FFF2-40B4-BE49-F238E27FC236}">
                  <a16:creationId xmlns:a16="http://schemas.microsoft.com/office/drawing/2014/main" id="{47264A7B-BD07-443B-B4AE-B7D112274D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8D9B85B4-ACC6-412B-BC6B-2163BCCDF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it-IT"/>
            </a:p>
          </p:txBody>
        </p:sp>
        <p:pic>
          <p:nvPicPr>
            <p:cNvPr id="14" name="Picture 13">
              <a:extLst>
                <a:ext uri="{FF2B5EF4-FFF2-40B4-BE49-F238E27FC236}">
                  <a16:creationId xmlns:a16="http://schemas.microsoft.com/office/drawing/2014/main" id="{17D5E57D-F913-44D3-9AF3-FCDFAE64F7E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BCF01E4E-4102-455A-BC41-D5F848B9417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olo 1">
            <a:extLst>
              <a:ext uri="{FF2B5EF4-FFF2-40B4-BE49-F238E27FC236}">
                <a16:creationId xmlns:a16="http://schemas.microsoft.com/office/drawing/2014/main" id="{7D98391A-295C-676D-C150-40BA1BC1C4BB}"/>
              </a:ext>
            </a:extLst>
          </p:cNvPr>
          <p:cNvSpPr>
            <a:spLocks noGrp="1"/>
          </p:cNvSpPr>
          <p:nvPr>
            <p:ph type="title"/>
          </p:nvPr>
        </p:nvSpPr>
        <p:spPr>
          <a:xfrm>
            <a:off x="1295402" y="982132"/>
            <a:ext cx="3660056" cy="1325373"/>
          </a:xfrm>
        </p:spPr>
        <p:txBody>
          <a:bodyPr anchor="b">
            <a:normAutofit fontScale="90000"/>
          </a:bodyPr>
          <a:lstStyle/>
          <a:p>
            <a:pPr>
              <a:lnSpc>
                <a:spcPct val="90000"/>
              </a:lnSpc>
            </a:pPr>
            <a:br>
              <a:rPr lang="it-IT" sz="1700" dirty="0"/>
            </a:br>
            <a:r>
              <a:rPr lang="it-IT" sz="2400" dirty="0"/>
              <a:t>TRANSNATIONAL CINEMAS: </a:t>
            </a:r>
            <a:r>
              <a:rPr lang="en-US" sz="2400" dirty="0"/>
              <a:t>virtuosity in speaking foreign languages</a:t>
            </a:r>
            <a:br>
              <a:rPr lang="en-US" sz="1700" dirty="0"/>
            </a:br>
            <a:endParaRPr lang="it-IT" sz="1700" dirty="0"/>
          </a:p>
        </p:txBody>
      </p:sp>
      <p:cxnSp>
        <p:nvCxnSpPr>
          <p:cNvPr id="17" name="Straight Connector 16">
            <a:extLst>
              <a:ext uri="{FF2B5EF4-FFF2-40B4-BE49-F238E27FC236}">
                <a16:creationId xmlns:a16="http://schemas.microsoft.com/office/drawing/2014/main" id="{16652DC1-CA18-4263-AC06-BAB0B05EC7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egnaposto contenuto 2">
            <a:extLst>
              <a:ext uri="{FF2B5EF4-FFF2-40B4-BE49-F238E27FC236}">
                <a16:creationId xmlns:a16="http://schemas.microsoft.com/office/drawing/2014/main" id="{4DBDE686-4EAD-98AE-0E1F-478735410462}"/>
              </a:ext>
            </a:extLst>
          </p:cNvPr>
          <p:cNvSpPr>
            <a:spLocks noGrp="1"/>
          </p:cNvSpPr>
          <p:nvPr>
            <p:ph idx="1"/>
          </p:nvPr>
        </p:nvSpPr>
        <p:spPr>
          <a:xfrm>
            <a:off x="1295402" y="2307505"/>
            <a:ext cx="3660056" cy="3568363"/>
          </a:xfrm>
        </p:spPr>
        <p:txBody>
          <a:bodyPr>
            <a:noAutofit/>
          </a:bodyPr>
          <a:lstStyle/>
          <a:p>
            <a:r>
              <a:rPr lang="en-US" sz="1800" dirty="0"/>
              <a:t>In a tradition particularly disinclined to linguistic cosmopolitanism (that of Italian actors, and not only on screen: look at an anthology of Oscar acceptance speeches in English by Fellini, Benigni, Sorrentino and others), </a:t>
            </a:r>
            <a:r>
              <a:rPr lang="en-US" sz="1800" dirty="0" err="1"/>
              <a:t>Rohrwacher</a:t>
            </a:r>
            <a:r>
              <a:rPr lang="en-US" sz="1800" dirty="0"/>
              <a:t> imposes a new agency and raises the level of actorly preparation and language training useful for facing the new challenges of the globalized product.</a:t>
            </a:r>
            <a:endParaRPr lang="it-IT" sz="1800" dirty="0"/>
          </a:p>
        </p:txBody>
      </p:sp>
      <p:pic>
        <p:nvPicPr>
          <p:cNvPr id="4" name="Immagine 3">
            <a:extLst>
              <a:ext uri="{FF2B5EF4-FFF2-40B4-BE49-F238E27FC236}">
                <a16:creationId xmlns:a16="http://schemas.microsoft.com/office/drawing/2014/main" id="{F5C4F54C-E08D-3D18-CD54-E0DF98BB190A}"/>
              </a:ext>
            </a:extLst>
          </p:cNvPr>
          <p:cNvPicPr>
            <a:picLocks noChangeAspect="1"/>
          </p:cNvPicPr>
          <p:nvPr/>
        </p:nvPicPr>
        <p:blipFill rotWithShape="1">
          <a:blip r:embed="rId5"/>
          <a:srcRect l="5209" r="20747"/>
          <a:stretch/>
        </p:blipFill>
        <p:spPr>
          <a:xfrm>
            <a:off x="5481259" y="949476"/>
            <a:ext cx="5469466" cy="4893735"/>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176867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B7DA28-9083-3A27-FFD2-210BB1F634CA}"/>
              </a:ext>
            </a:extLst>
          </p:cNvPr>
          <p:cNvSpPr>
            <a:spLocks noGrp="1"/>
          </p:cNvSpPr>
          <p:nvPr>
            <p:ph type="title"/>
          </p:nvPr>
        </p:nvSpPr>
        <p:spPr/>
        <p:txBody>
          <a:bodyPr/>
          <a:lstStyle/>
          <a:p>
            <a:r>
              <a:rPr lang="en-US" dirty="0"/>
              <a:t>TIMELESSNESS OF FACE AND BODY</a:t>
            </a:r>
            <a:endParaRPr lang="it-IT" dirty="0"/>
          </a:p>
        </p:txBody>
      </p:sp>
      <p:sp>
        <p:nvSpPr>
          <p:cNvPr id="3" name="Segnaposto contenuto 2">
            <a:extLst>
              <a:ext uri="{FF2B5EF4-FFF2-40B4-BE49-F238E27FC236}">
                <a16:creationId xmlns:a16="http://schemas.microsoft.com/office/drawing/2014/main" id="{E36F0084-9FC0-777B-8117-75E6CFA36586}"/>
              </a:ext>
            </a:extLst>
          </p:cNvPr>
          <p:cNvSpPr>
            <a:spLocks noGrp="1"/>
          </p:cNvSpPr>
          <p:nvPr>
            <p:ph idx="1"/>
          </p:nvPr>
        </p:nvSpPr>
        <p:spPr/>
        <p:txBody>
          <a:bodyPr>
            <a:normAutofit lnSpcReduction="10000"/>
          </a:bodyPr>
          <a:lstStyle/>
          <a:p>
            <a:r>
              <a:rPr lang="en-US" dirty="0"/>
              <a:t>Ranging from her 22-23 years of age to her recently turned 45 years of age, we </a:t>
            </a:r>
            <a:r>
              <a:rPr lang="en-US" b="1" dirty="0"/>
              <a:t>do not notice particularly significant evolutions with respect to the age of the characters</a:t>
            </a:r>
            <a:r>
              <a:rPr lang="en-US" dirty="0"/>
              <a:t>. </a:t>
            </a:r>
          </a:p>
          <a:p>
            <a:r>
              <a:rPr lang="en-US" dirty="0"/>
              <a:t>Certainly, the teen ager daughter roles of some of the early films are foreclosed, but many of her characters seem to confirm </a:t>
            </a:r>
            <a:r>
              <a:rPr lang="en-US" b="1" dirty="0"/>
              <a:t>this expressive </a:t>
            </a:r>
            <a:r>
              <a:rPr lang="en-US" b="1" dirty="0" err="1"/>
              <a:t>lunarity</a:t>
            </a:r>
            <a:r>
              <a:rPr lang="en-US" b="1" dirty="0"/>
              <a:t> that subtracts </a:t>
            </a:r>
            <a:r>
              <a:rPr lang="en-US" b="1" dirty="0" err="1"/>
              <a:t>anagraphic</a:t>
            </a:r>
            <a:r>
              <a:rPr lang="en-US" b="1" dirty="0"/>
              <a:t> references from her somatic and proxemic features</a:t>
            </a:r>
            <a:r>
              <a:rPr lang="en-US" dirty="0"/>
              <a:t> (as can be seen from this </a:t>
            </a:r>
            <a:r>
              <a:rPr lang="en-US" dirty="0">
                <a:hlinkClick r:id="rId2"/>
              </a:rPr>
              <a:t>collection of photos </a:t>
            </a:r>
            <a:r>
              <a:rPr lang="en-US" dirty="0"/>
              <a:t>taken from different stages of her </a:t>
            </a:r>
            <a:r>
              <a:rPr lang="en-US" dirty="0" err="1"/>
              <a:t>fillmography</a:t>
            </a:r>
            <a:r>
              <a:rPr lang="en-US" dirty="0"/>
              <a:t>), very often playing women who are lonely or unattached to traditional family roles.</a:t>
            </a:r>
            <a:endParaRPr lang="it-IT" dirty="0"/>
          </a:p>
        </p:txBody>
      </p:sp>
    </p:spTree>
    <p:extLst>
      <p:ext uri="{BB962C8B-B14F-4D97-AF65-F5344CB8AC3E}">
        <p14:creationId xmlns:p14="http://schemas.microsoft.com/office/powerpoint/2010/main" val="3400531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C007DE-5DE7-572F-EE61-A4EACFA08368}"/>
              </a:ext>
            </a:extLst>
          </p:cNvPr>
          <p:cNvSpPr>
            <a:spLocks noGrp="1"/>
          </p:cNvSpPr>
          <p:nvPr>
            <p:ph type="title"/>
          </p:nvPr>
        </p:nvSpPr>
        <p:spPr>
          <a:xfrm>
            <a:off x="1295402" y="982132"/>
            <a:ext cx="9601196" cy="1303867"/>
          </a:xfrm>
        </p:spPr>
        <p:txBody>
          <a:bodyPr>
            <a:normAutofit/>
          </a:bodyPr>
          <a:lstStyle/>
          <a:p>
            <a:r>
              <a:rPr lang="it-IT">
                <a:solidFill>
                  <a:srgbClr val="262626"/>
                </a:solidFill>
              </a:rPr>
              <a:t>VOICES AND LANGUAGES</a:t>
            </a:r>
          </a:p>
        </p:txBody>
      </p:sp>
      <p:sp>
        <p:nvSpPr>
          <p:cNvPr id="3" name="Segnaposto contenuto 2">
            <a:extLst>
              <a:ext uri="{FF2B5EF4-FFF2-40B4-BE49-F238E27FC236}">
                <a16:creationId xmlns:a16="http://schemas.microsoft.com/office/drawing/2014/main" id="{0AAAA1BA-F68A-223A-1D75-E275D9DC34F2}"/>
              </a:ext>
            </a:extLst>
          </p:cNvPr>
          <p:cNvSpPr>
            <a:spLocks noGrp="1"/>
          </p:cNvSpPr>
          <p:nvPr>
            <p:ph idx="1"/>
          </p:nvPr>
        </p:nvSpPr>
        <p:spPr>
          <a:xfrm>
            <a:off x="1295402" y="2556932"/>
            <a:ext cx="6256866" cy="3318936"/>
          </a:xfrm>
        </p:spPr>
        <p:txBody>
          <a:bodyPr>
            <a:normAutofit/>
          </a:bodyPr>
          <a:lstStyle/>
          <a:p>
            <a:pPr>
              <a:lnSpc>
                <a:spcPct val="90000"/>
              </a:lnSpc>
            </a:pPr>
            <a:r>
              <a:rPr lang="it-IT">
                <a:solidFill>
                  <a:srgbClr val="262626"/>
                </a:solidFill>
              </a:rPr>
              <a:t>Roles performed in French (</a:t>
            </a:r>
            <a:r>
              <a:rPr lang="it-IT" i="1">
                <a:solidFill>
                  <a:srgbClr val="262626"/>
                </a:solidFill>
              </a:rPr>
              <a:t>Hors-saison</a:t>
            </a:r>
            <a:r>
              <a:rPr lang="it-IT">
                <a:solidFill>
                  <a:srgbClr val="262626"/>
                </a:solidFill>
              </a:rPr>
              <a:t>, Brizé 2023), English (</a:t>
            </a:r>
            <a:r>
              <a:rPr lang="it-IT" i="1">
                <a:solidFill>
                  <a:srgbClr val="262626"/>
                </a:solidFill>
              </a:rPr>
              <a:t>Hungry Hearts</a:t>
            </a:r>
            <a:r>
              <a:rPr lang="it-IT">
                <a:solidFill>
                  <a:srgbClr val="262626"/>
                </a:solidFill>
              </a:rPr>
              <a:t>, Costanzo, 2014), German (</a:t>
            </a:r>
            <a:r>
              <a:rPr lang="it-IT" i="1">
                <a:solidFill>
                  <a:srgbClr val="262626"/>
                </a:solidFill>
              </a:rPr>
              <a:t>Glück</a:t>
            </a:r>
            <a:r>
              <a:rPr lang="it-IT">
                <a:solidFill>
                  <a:srgbClr val="262626"/>
                </a:solidFill>
              </a:rPr>
              <a:t>, Dorrie 2012), Albanian (</a:t>
            </a:r>
            <a:r>
              <a:rPr lang="it-IT" i="1">
                <a:solidFill>
                  <a:srgbClr val="262626"/>
                </a:solidFill>
              </a:rPr>
              <a:t>Vergine giurata</a:t>
            </a:r>
            <a:r>
              <a:rPr lang="it-IT">
                <a:solidFill>
                  <a:srgbClr val="262626"/>
                </a:solidFill>
              </a:rPr>
              <a:t>, Bispuri 2015) or to vary the regional characteristics of italian cinema through character roles, e.g. Emilian (</a:t>
            </a:r>
            <a:r>
              <a:rPr lang="it-IT" i="1">
                <a:solidFill>
                  <a:srgbClr val="262626"/>
                </a:solidFill>
              </a:rPr>
              <a:t>L'uomo che verrà</a:t>
            </a:r>
            <a:r>
              <a:rPr lang="it-IT">
                <a:solidFill>
                  <a:srgbClr val="262626"/>
                </a:solidFill>
              </a:rPr>
              <a:t>, Diritti 2012), Neapolitan (</a:t>
            </a:r>
            <a:r>
              <a:rPr lang="it-IT" i="1">
                <a:solidFill>
                  <a:srgbClr val="262626"/>
                </a:solidFill>
              </a:rPr>
              <a:t>L'amica geniale</a:t>
            </a:r>
            <a:r>
              <a:rPr lang="it-IT">
                <a:solidFill>
                  <a:srgbClr val="262626"/>
                </a:solidFill>
              </a:rPr>
              <a:t>, 2018-2024), Sicilian (</a:t>
            </a:r>
            <a:r>
              <a:rPr lang="it-IT" i="1">
                <a:solidFill>
                  <a:srgbClr val="262626"/>
                </a:solidFill>
              </a:rPr>
              <a:t>Via Castellana Bandiera</a:t>
            </a:r>
            <a:r>
              <a:rPr lang="it-IT">
                <a:solidFill>
                  <a:srgbClr val="262626"/>
                </a:solidFill>
              </a:rPr>
              <a:t>, Dante 2013)</a:t>
            </a:r>
          </a:p>
        </p:txBody>
      </p:sp>
      <p:pic>
        <p:nvPicPr>
          <p:cNvPr id="4" name="Immagine 3">
            <a:extLst>
              <a:ext uri="{FF2B5EF4-FFF2-40B4-BE49-F238E27FC236}">
                <a16:creationId xmlns:a16="http://schemas.microsoft.com/office/drawing/2014/main" id="{08B15BCF-7AAB-39A0-AF2F-6B59DDC37F6B}"/>
              </a:ext>
            </a:extLst>
          </p:cNvPr>
          <p:cNvPicPr>
            <a:picLocks noChangeAspect="1"/>
          </p:cNvPicPr>
          <p:nvPr/>
        </p:nvPicPr>
        <p:blipFill>
          <a:blip r:embed="rId3"/>
          <a:stretch>
            <a:fillRect/>
          </a:stretch>
        </p:blipFill>
        <p:spPr>
          <a:xfrm>
            <a:off x="8246084" y="2701180"/>
            <a:ext cx="2417612" cy="2852640"/>
          </a:xfrm>
          <a:prstGeom prst="rect">
            <a:avLst/>
          </a:prstGeom>
          <a:ln w="57150" cmpd="thickThin">
            <a:solidFill>
              <a:srgbClr val="7F7F7F"/>
            </a:solidFill>
            <a:miter lim="800000"/>
          </a:ln>
        </p:spPr>
      </p:pic>
    </p:spTree>
    <p:extLst>
      <p:ext uri="{BB962C8B-B14F-4D97-AF65-F5344CB8AC3E}">
        <p14:creationId xmlns:p14="http://schemas.microsoft.com/office/powerpoint/2010/main" val="3904902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A98125B-E86E-9699-0035-EDABCEBFA9A5}"/>
              </a:ext>
            </a:extLst>
          </p:cNvPr>
          <p:cNvSpPr>
            <a:spLocks noGrp="1"/>
          </p:cNvSpPr>
          <p:nvPr>
            <p:ph type="title"/>
          </p:nvPr>
        </p:nvSpPr>
        <p:spPr/>
        <p:txBody>
          <a:bodyPr>
            <a:normAutofit fontScale="90000"/>
          </a:bodyPr>
          <a:lstStyle/>
          <a:p>
            <a:r>
              <a:rPr lang="it-IT" dirty="0"/>
              <a:t>HOW TO DEFINE ROHRWACHER’S PERSONALITY </a:t>
            </a:r>
          </a:p>
        </p:txBody>
      </p:sp>
      <p:sp>
        <p:nvSpPr>
          <p:cNvPr id="3" name="Segnaposto contenuto 2">
            <a:extLst>
              <a:ext uri="{FF2B5EF4-FFF2-40B4-BE49-F238E27FC236}">
                <a16:creationId xmlns:a16="http://schemas.microsoft.com/office/drawing/2014/main" id="{0FEC9E25-94B6-08F1-EEE3-1460145F32C5}"/>
              </a:ext>
            </a:extLst>
          </p:cNvPr>
          <p:cNvSpPr>
            <a:spLocks noGrp="1"/>
          </p:cNvSpPr>
          <p:nvPr>
            <p:ph idx="1"/>
          </p:nvPr>
        </p:nvSpPr>
        <p:spPr/>
        <p:txBody>
          <a:bodyPr>
            <a:normAutofit lnSpcReduction="10000"/>
          </a:bodyPr>
          <a:lstStyle/>
          <a:p>
            <a:r>
              <a:rPr lang="en-US" dirty="0"/>
              <a:t>The definitions used by critics are "eccentric, exotic, foreign, nonconforming, singular, alien, elusive, enigmatic."</a:t>
            </a:r>
          </a:p>
          <a:p>
            <a:r>
              <a:rPr lang="en-US" dirty="0"/>
              <a:t>That is, these are adjectives that </a:t>
            </a:r>
            <a:r>
              <a:rPr lang="en-US" b="1" dirty="0"/>
              <a:t>choose not to choose</a:t>
            </a:r>
            <a:r>
              <a:rPr lang="en-US" dirty="0"/>
              <a:t>, declaring a kind of </a:t>
            </a:r>
            <a:r>
              <a:rPr lang="en-US" b="1" dirty="0"/>
              <a:t>impossibility</a:t>
            </a:r>
            <a:r>
              <a:rPr lang="en-US" dirty="0"/>
              <a:t> in fully </a:t>
            </a:r>
            <a:r>
              <a:rPr lang="en-US" b="1" dirty="0"/>
              <a:t>deciphering the symbolic and performative characteristics</a:t>
            </a:r>
            <a:r>
              <a:rPr lang="en-US" dirty="0"/>
              <a:t> of the actress. Still "in the Italian cinema of the last 20 years, often made up of interchangeable actors who tended to repeat the same part over and over again, R. is the most elusive and unclassifiable [...] the one who in the physical and inner reinvention of each interpretation has built her path as an actress." (</a:t>
            </a:r>
            <a:r>
              <a:rPr lang="en-US" dirty="0" err="1"/>
              <a:t>Pedroni</a:t>
            </a:r>
            <a:r>
              <a:rPr lang="en-US" dirty="0"/>
              <a:t> 2019)</a:t>
            </a:r>
            <a:endParaRPr lang="it-IT" dirty="0"/>
          </a:p>
        </p:txBody>
      </p:sp>
    </p:spTree>
    <p:extLst>
      <p:ext uri="{BB962C8B-B14F-4D97-AF65-F5344CB8AC3E}">
        <p14:creationId xmlns:p14="http://schemas.microsoft.com/office/powerpoint/2010/main" val="3096819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72F6A24-139E-4EB5-86D2-431F42EF8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963AE85-BE5D-4975-BACF-DDDCC9C2AC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2" name="Picture 11">
              <a:extLst>
                <a:ext uri="{FF2B5EF4-FFF2-40B4-BE49-F238E27FC236}">
                  <a16:creationId xmlns:a16="http://schemas.microsoft.com/office/drawing/2014/main" id="{1E7751F0-16BF-4A9D-B778-5D46B92B44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1D755924-121A-47AA-8613-995D4108B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it-IT"/>
            </a:p>
          </p:txBody>
        </p:sp>
        <p:pic>
          <p:nvPicPr>
            <p:cNvPr id="14" name="Picture 13">
              <a:extLst>
                <a:ext uri="{FF2B5EF4-FFF2-40B4-BE49-F238E27FC236}">
                  <a16:creationId xmlns:a16="http://schemas.microsoft.com/office/drawing/2014/main" id="{B4D2AFDA-19BE-4455-830E-1541E5D7BAE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0FB15EBF-E414-4E00-87E7-700A78A60F6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olo 1">
            <a:extLst>
              <a:ext uri="{FF2B5EF4-FFF2-40B4-BE49-F238E27FC236}">
                <a16:creationId xmlns:a16="http://schemas.microsoft.com/office/drawing/2014/main" id="{04C067A0-AB84-595C-E12A-430BBBC4A266}"/>
              </a:ext>
            </a:extLst>
          </p:cNvPr>
          <p:cNvSpPr>
            <a:spLocks noGrp="1"/>
          </p:cNvSpPr>
          <p:nvPr>
            <p:ph type="title"/>
          </p:nvPr>
        </p:nvSpPr>
        <p:spPr>
          <a:xfrm>
            <a:off x="6094412" y="982132"/>
            <a:ext cx="4802185" cy="1303867"/>
          </a:xfrm>
        </p:spPr>
        <p:txBody>
          <a:bodyPr>
            <a:normAutofit/>
          </a:bodyPr>
          <a:lstStyle/>
          <a:p>
            <a:r>
              <a:rPr lang="it-IT" dirty="0"/>
              <a:t>SELF-DEFINING</a:t>
            </a:r>
          </a:p>
        </p:txBody>
      </p:sp>
      <p:sp>
        <p:nvSpPr>
          <p:cNvPr id="17" name="Rectangle 16">
            <a:extLst>
              <a:ext uri="{FF2B5EF4-FFF2-40B4-BE49-F238E27FC236}">
                <a16:creationId xmlns:a16="http://schemas.microsoft.com/office/drawing/2014/main" id="{C9DA5B05-DD14-4860-AC45-02A8D2EE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a:extLst>
              <a:ext uri="{FF2B5EF4-FFF2-40B4-BE49-F238E27FC236}">
                <a16:creationId xmlns:a16="http://schemas.microsoft.com/office/drawing/2014/main" id="{19BE6BAA-8FE7-E748-4685-A14E9E8E516A}"/>
              </a:ext>
            </a:extLst>
          </p:cNvPr>
          <p:cNvPicPr>
            <a:picLocks noChangeAspect="1"/>
          </p:cNvPicPr>
          <p:nvPr/>
        </p:nvPicPr>
        <p:blipFill rotWithShape="1">
          <a:blip r:embed="rId5"/>
          <a:srcRect l="13618" r="11034" b="3"/>
          <a:stretch/>
        </p:blipFill>
        <p:spPr>
          <a:xfrm>
            <a:off x="1412683" y="1410208"/>
            <a:ext cx="3876801" cy="3858780"/>
          </a:xfrm>
          <a:prstGeom prst="rect">
            <a:avLst/>
          </a:prstGeom>
        </p:spPr>
      </p:pic>
      <p:cxnSp>
        <p:nvCxnSpPr>
          <p:cNvPr id="19" name="Straight Connector 18">
            <a:extLst>
              <a:ext uri="{FF2B5EF4-FFF2-40B4-BE49-F238E27FC236}">
                <a16:creationId xmlns:a16="http://schemas.microsoft.com/office/drawing/2014/main" id="{36BE37AC-AD36-4C42-9B8C-C5500F4E7C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egnaposto contenuto 2">
            <a:extLst>
              <a:ext uri="{FF2B5EF4-FFF2-40B4-BE49-F238E27FC236}">
                <a16:creationId xmlns:a16="http://schemas.microsoft.com/office/drawing/2014/main" id="{C3D73D2D-0080-52E6-792D-B7B3BEFE3692}"/>
              </a:ext>
            </a:extLst>
          </p:cNvPr>
          <p:cNvSpPr>
            <a:spLocks noGrp="1"/>
          </p:cNvSpPr>
          <p:nvPr>
            <p:ph idx="1"/>
          </p:nvPr>
        </p:nvSpPr>
        <p:spPr>
          <a:xfrm>
            <a:off x="6094412" y="2556932"/>
            <a:ext cx="4802184" cy="3318936"/>
          </a:xfrm>
        </p:spPr>
        <p:txBody>
          <a:bodyPr>
            <a:normAutofit fontScale="92500" lnSpcReduction="10000"/>
          </a:bodyPr>
          <a:lstStyle/>
          <a:p>
            <a:pPr>
              <a:lnSpc>
                <a:spcPct val="90000"/>
              </a:lnSpc>
            </a:pPr>
            <a:r>
              <a:rPr lang="en-US" sz="1800" dirty="0"/>
              <a:t>Of Emma Dante she says, "I was afraid of what Emma saw in me, something I knew I had but could not recognize. </a:t>
            </a:r>
            <a:r>
              <a:rPr lang="en-US" sz="1800" b="1" dirty="0"/>
              <a:t>Emma made me uncomfortable to myself</a:t>
            </a:r>
            <a:r>
              <a:rPr lang="en-US" sz="1800" dirty="0"/>
              <a:t>”.</a:t>
            </a:r>
          </a:p>
          <a:p>
            <a:pPr>
              <a:lnSpc>
                <a:spcPct val="90000"/>
              </a:lnSpc>
            </a:pPr>
            <a:r>
              <a:rPr lang="en-US" sz="1800" dirty="0"/>
              <a:t>Again (we emphasize the </a:t>
            </a:r>
            <a:r>
              <a:rPr lang="en-US" sz="1800" b="1" dirty="0"/>
              <a:t>rhetoric of the titanic effort of the actor's work, according to an ideological element of the contemporary arthouse actor</a:t>
            </a:r>
            <a:r>
              <a:rPr lang="en-US" sz="1800" dirty="0"/>
              <a:t>, </a:t>
            </a:r>
            <a:r>
              <a:rPr lang="en-US" sz="1800" dirty="0" err="1"/>
              <a:t>Jandelli</a:t>
            </a:r>
            <a:r>
              <a:rPr lang="en-US" sz="1800" dirty="0"/>
              <a:t> 2012): "She transmitted to me the discipline that the actor must have: to work means to sacrifice oneself, to immolate oneself for a cause, to concentrate hours and hours on the body, on the text, on the sense of what one is seeking without sparing”.</a:t>
            </a:r>
          </a:p>
          <a:p>
            <a:pPr>
              <a:lnSpc>
                <a:spcPct val="90000"/>
              </a:lnSpc>
            </a:pPr>
            <a:endParaRPr lang="it-IT" sz="1500" dirty="0"/>
          </a:p>
        </p:txBody>
      </p:sp>
    </p:spTree>
    <p:extLst>
      <p:ext uri="{BB962C8B-B14F-4D97-AF65-F5344CB8AC3E}">
        <p14:creationId xmlns:p14="http://schemas.microsoft.com/office/powerpoint/2010/main" val="851537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F790B8-52D0-1AC4-848C-61344C1921B3}"/>
              </a:ext>
            </a:extLst>
          </p:cNvPr>
          <p:cNvSpPr>
            <a:spLocks noGrp="1"/>
          </p:cNvSpPr>
          <p:nvPr>
            <p:ph type="title"/>
          </p:nvPr>
        </p:nvSpPr>
        <p:spPr>
          <a:xfrm>
            <a:off x="1295402" y="982132"/>
            <a:ext cx="9601196" cy="1303867"/>
          </a:xfrm>
        </p:spPr>
        <p:txBody>
          <a:bodyPr>
            <a:normAutofit/>
          </a:bodyPr>
          <a:lstStyle/>
          <a:p>
            <a:pPr>
              <a:lnSpc>
                <a:spcPct val="90000"/>
              </a:lnSpc>
            </a:pPr>
            <a:r>
              <a:rPr lang="it-IT" sz="4100"/>
              <a:t>AUTEUR (THEORY) AND ROHRWACHER</a:t>
            </a:r>
          </a:p>
        </p:txBody>
      </p:sp>
      <p:sp>
        <p:nvSpPr>
          <p:cNvPr id="3" name="Segnaposto contenuto 2">
            <a:extLst>
              <a:ext uri="{FF2B5EF4-FFF2-40B4-BE49-F238E27FC236}">
                <a16:creationId xmlns:a16="http://schemas.microsoft.com/office/drawing/2014/main" id="{41E38B41-38F9-6565-4C49-A1793413C832}"/>
              </a:ext>
            </a:extLst>
          </p:cNvPr>
          <p:cNvSpPr>
            <a:spLocks noGrp="1"/>
          </p:cNvSpPr>
          <p:nvPr>
            <p:ph idx="1"/>
          </p:nvPr>
        </p:nvSpPr>
        <p:spPr>
          <a:xfrm>
            <a:off x="1295402" y="2556932"/>
            <a:ext cx="6256866" cy="3318936"/>
          </a:xfrm>
        </p:spPr>
        <p:txBody>
          <a:bodyPr>
            <a:normAutofit/>
          </a:bodyPr>
          <a:lstStyle/>
          <a:p>
            <a:pPr marL="0" indent="0">
              <a:lnSpc>
                <a:spcPct val="90000"/>
              </a:lnSpc>
              <a:buNone/>
            </a:pPr>
            <a:r>
              <a:rPr lang="en-US" sz="2200" err="1"/>
              <a:t>Rohrwacher's</a:t>
            </a:r>
            <a:r>
              <a:rPr lang="en-US" sz="2200"/>
              <a:t> filmography and directors of reference:</a:t>
            </a:r>
          </a:p>
          <a:p>
            <a:pPr>
              <a:lnSpc>
                <a:spcPct val="90000"/>
              </a:lnSpc>
            </a:pPr>
            <a:r>
              <a:rPr lang="en-US" sz="2200"/>
              <a:t>Alice </a:t>
            </a:r>
            <a:r>
              <a:rPr lang="en-US" sz="2200" err="1"/>
              <a:t>Rohrwacher</a:t>
            </a:r>
            <a:r>
              <a:rPr lang="en-US" sz="2200"/>
              <a:t>, her sister (3 films + 1 Oscar-nominated short), </a:t>
            </a:r>
          </a:p>
          <a:p>
            <a:pPr>
              <a:lnSpc>
                <a:spcPct val="90000"/>
              </a:lnSpc>
            </a:pPr>
            <a:r>
              <a:rPr lang="en-US" sz="2200" err="1"/>
              <a:t>Saverio</a:t>
            </a:r>
            <a:r>
              <a:rPr lang="en-US" sz="2200"/>
              <a:t> Costanzo (her husband, 2 films and 2 TV series), Marco </a:t>
            </a:r>
            <a:r>
              <a:rPr lang="en-US" sz="2200" err="1"/>
              <a:t>Bellocchio</a:t>
            </a:r>
            <a:r>
              <a:rPr lang="en-US" sz="2200"/>
              <a:t> (5 films and </a:t>
            </a:r>
            <a:r>
              <a:rPr lang="en-US" sz="2200" err="1"/>
              <a:t>Bobbio</a:t>
            </a:r>
            <a:r>
              <a:rPr lang="en-US" sz="2200"/>
              <a:t> School training)</a:t>
            </a:r>
          </a:p>
          <a:p>
            <a:pPr>
              <a:lnSpc>
                <a:spcPct val="90000"/>
              </a:lnSpc>
            </a:pPr>
            <a:r>
              <a:rPr lang="en-US" sz="2200"/>
              <a:t>The elite of Italian auteur cinema (Moretti, </a:t>
            </a:r>
            <a:r>
              <a:rPr lang="en-US" sz="2200" err="1"/>
              <a:t>Luchetti</a:t>
            </a:r>
            <a:r>
              <a:rPr lang="en-US" sz="2200"/>
              <a:t>, </a:t>
            </a:r>
            <a:r>
              <a:rPr lang="en-US" sz="2200" err="1"/>
              <a:t>Guadagnino</a:t>
            </a:r>
            <a:r>
              <a:rPr lang="en-US" sz="2200"/>
              <a:t>, </a:t>
            </a:r>
            <a:r>
              <a:rPr lang="en-US" sz="2200" err="1"/>
              <a:t>Soldini</a:t>
            </a:r>
            <a:r>
              <a:rPr lang="en-US" sz="2200"/>
              <a:t>, </a:t>
            </a:r>
            <a:r>
              <a:rPr lang="en-US" sz="2200" err="1"/>
              <a:t>Garrone</a:t>
            </a:r>
            <a:r>
              <a:rPr lang="en-US" sz="2200"/>
              <a:t>, Dante, </a:t>
            </a:r>
            <a:r>
              <a:rPr lang="en-US" sz="2200" err="1"/>
              <a:t>Mazzacurati</a:t>
            </a:r>
            <a:r>
              <a:rPr lang="en-US" sz="2200"/>
              <a:t>, </a:t>
            </a:r>
            <a:r>
              <a:rPr lang="en-US" sz="2200" err="1"/>
              <a:t>Avati</a:t>
            </a:r>
            <a:r>
              <a:rPr lang="en-US" sz="2200"/>
              <a:t>, </a:t>
            </a:r>
            <a:r>
              <a:rPr lang="en-US" sz="2200" err="1"/>
              <a:t>Diritti</a:t>
            </a:r>
            <a:r>
              <a:rPr lang="en-US" sz="2200"/>
              <a:t>....)</a:t>
            </a:r>
          </a:p>
        </p:txBody>
      </p:sp>
      <p:pic>
        <p:nvPicPr>
          <p:cNvPr id="4" name="Immagine 3">
            <a:extLst>
              <a:ext uri="{FF2B5EF4-FFF2-40B4-BE49-F238E27FC236}">
                <a16:creationId xmlns:a16="http://schemas.microsoft.com/office/drawing/2014/main" id="{F2E7D342-6CB3-A299-5366-187BCDA9A2E0}"/>
              </a:ext>
            </a:extLst>
          </p:cNvPr>
          <p:cNvPicPr>
            <a:picLocks noChangeAspect="1"/>
          </p:cNvPicPr>
          <p:nvPr/>
        </p:nvPicPr>
        <p:blipFill rotWithShape="1">
          <a:blip r:embed="rId3"/>
          <a:srcRect t="13158" b="9012"/>
          <a:stretch/>
        </p:blipFill>
        <p:spPr>
          <a:xfrm>
            <a:off x="8085026" y="2701180"/>
            <a:ext cx="2739728" cy="2852640"/>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919495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BD3C6E-17C4-4042-D78E-4F0B0855DBC4}"/>
              </a:ext>
            </a:extLst>
          </p:cNvPr>
          <p:cNvSpPr>
            <a:spLocks noGrp="1"/>
          </p:cNvSpPr>
          <p:nvPr>
            <p:ph type="title"/>
          </p:nvPr>
        </p:nvSpPr>
        <p:spPr>
          <a:xfrm>
            <a:off x="1295402" y="982132"/>
            <a:ext cx="9601196" cy="1303867"/>
          </a:xfrm>
        </p:spPr>
        <p:txBody>
          <a:bodyPr>
            <a:normAutofit/>
          </a:bodyPr>
          <a:lstStyle/>
          <a:p>
            <a:r>
              <a:rPr lang="it-IT" dirty="0"/>
              <a:t>WORK ON THE BODY</a:t>
            </a:r>
          </a:p>
        </p:txBody>
      </p:sp>
      <p:sp>
        <p:nvSpPr>
          <p:cNvPr id="3" name="Segnaposto contenuto 2">
            <a:extLst>
              <a:ext uri="{FF2B5EF4-FFF2-40B4-BE49-F238E27FC236}">
                <a16:creationId xmlns:a16="http://schemas.microsoft.com/office/drawing/2014/main" id="{922EA79A-A641-A389-F769-270942030B48}"/>
              </a:ext>
            </a:extLst>
          </p:cNvPr>
          <p:cNvSpPr>
            <a:spLocks noGrp="1"/>
          </p:cNvSpPr>
          <p:nvPr>
            <p:ph idx="1"/>
          </p:nvPr>
        </p:nvSpPr>
        <p:spPr>
          <a:xfrm>
            <a:off x="1295402" y="2556932"/>
            <a:ext cx="6256866" cy="3318936"/>
          </a:xfrm>
        </p:spPr>
        <p:txBody>
          <a:bodyPr>
            <a:normAutofit lnSpcReduction="10000"/>
          </a:bodyPr>
          <a:lstStyle/>
          <a:p>
            <a:r>
              <a:rPr lang="en-US" dirty="0"/>
              <a:t>Among the actions of affirming </a:t>
            </a:r>
            <a:r>
              <a:rPr lang="en-US" b="1" dirty="0"/>
              <a:t>her artistic personality and cultural capital</a:t>
            </a:r>
            <a:r>
              <a:rPr lang="en-US" dirty="0"/>
              <a:t>, there are also the stages of work on the body and language: the decision to act in particularly erotically daring scenes (</a:t>
            </a:r>
            <a:r>
              <a:rPr lang="en-US" i="1" dirty="0"/>
              <a:t>Cosa </a:t>
            </a:r>
            <a:r>
              <a:rPr lang="en-US" i="1" dirty="0" err="1"/>
              <a:t>voglio</a:t>
            </a:r>
            <a:r>
              <a:rPr lang="en-US" i="1" dirty="0"/>
              <a:t> di </a:t>
            </a:r>
            <a:r>
              <a:rPr lang="en-US" i="1" dirty="0" err="1"/>
              <a:t>più</a:t>
            </a:r>
            <a:r>
              <a:rPr lang="en-US" dirty="0"/>
              <a:t>, 2009), the physical preparation for acting as a girl with an eating disorder (</a:t>
            </a:r>
            <a:r>
              <a:rPr lang="en-US" i="1" dirty="0"/>
              <a:t>La </a:t>
            </a:r>
            <a:r>
              <a:rPr lang="en-US" i="1" dirty="0" err="1"/>
              <a:t>solitudine</a:t>
            </a:r>
            <a:r>
              <a:rPr lang="en-US" i="1" dirty="0"/>
              <a:t> </a:t>
            </a:r>
            <a:r>
              <a:rPr lang="en-US" i="1" dirty="0" err="1"/>
              <a:t>dei</a:t>
            </a:r>
            <a:r>
              <a:rPr lang="en-US" i="1" dirty="0"/>
              <a:t> numeri </a:t>
            </a:r>
            <a:r>
              <a:rPr lang="en-US" i="1" dirty="0" err="1"/>
              <a:t>primi</a:t>
            </a:r>
            <a:r>
              <a:rPr lang="en-US" dirty="0"/>
              <a:t>, 2010), and the various dialect studies mentioned earlier. (Menarini, 2022)</a:t>
            </a:r>
            <a:endParaRPr lang="it-IT" dirty="0"/>
          </a:p>
        </p:txBody>
      </p:sp>
      <p:pic>
        <p:nvPicPr>
          <p:cNvPr id="4" name="Immagine 3">
            <a:extLst>
              <a:ext uri="{FF2B5EF4-FFF2-40B4-BE49-F238E27FC236}">
                <a16:creationId xmlns:a16="http://schemas.microsoft.com/office/drawing/2014/main" id="{CD9F3C62-9F45-0EAE-685D-7F2976B1CAF7}"/>
              </a:ext>
            </a:extLst>
          </p:cNvPr>
          <p:cNvPicPr>
            <a:picLocks noChangeAspect="1"/>
          </p:cNvPicPr>
          <p:nvPr/>
        </p:nvPicPr>
        <p:blipFill rotWithShape="1">
          <a:blip r:embed="rId3"/>
          <a:srcRect l="9514" r="16295" b="2"/>
          <a:stretch/>
        </p:blipFill>
        <p:spPr>
          <a:xfrm>
            <a:off x="8085026" y="2701180"/>
            <a:ext cx="2739728" cy="2852640"/>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1180450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975D5A-6AB0-BE2E-9E1D-4225C71ACD3E}"/>
              </a:ext>
            </a:extLst>
          </p:cNvPr>
          <p:cNvSpPr>
            <a:spLocks noGrp="1"/>
          </p:cNvSpPr>
          <p:nvPr>
            <p:ph type="title"/>
          </p:nvPr>
        </p:nvSpPr>
        <p:spPr/>
        <p:txBody>
          <a:bodyPr/>
          <a:lstStyle/>
          <a:p>
            <a:r>
              <a:rPr lang="it-IT" dirty="0"/>
              <a:t>AUTEUR THEORY AGAIN</a:t>
            </a:r>
          </a:p>
        </p:txBody>
      </p:sp>
      <p:sp>
        <p:nvSpPr>
          <p:cNvPr id="3" name="Segnaposto contenuto 2">
            <a:extLst>
              <a:ext uri="{FF2B5EF4-FFF2-40B4-BE49-F238E27FC236}">
                <a16:creationId xmlns:a16="http://schemas.microsoft.com/office/drawing/2014/main" id="{312781F7-43E7-EA44-94A8-70FE824FE3CE}"/>
              </a:ext>
            </a:extLst>
          </p:cNvPr>
          <p:cNvSpPr>
            <a:spLocks noGrp="1"/>
          </p:cNvSpPr>
          <p:nvPr>
            <p:ph idx="1"/>
          </p:nvPr>
        </p:nvSpPr>
        <p:spPr/>
        <p:txBody>
          <a:bodyPr/>
          <a:lstStyle/>
          <a:p>
            <a:r>
              <a:rPr lang="en-US" dirty="0"/>
              <a:t>We are thus dealing with an actress fully embedded in the art-house context and with a vision of the actor's work that is absolutely focused on the artistic and poetic aspect of the craft, with the undisputed role of the author as the absolute coincidence of screenwriter, director, character creator and director of actors-as demonstrated in every interview in which </a:t>
            </a:r>
            <a:r>
              <a:rPr lang="en-US" dirty="0" err="1"/>
              <a:t>Rohrwacher</a:t>
            </a:r>
            <a:r>
              <a:rPr lang="en-US" dirty="0"/>
              <a:t> cites her directors as absolute leaders of her performance or figures of reference for her dialogue.</a:t>
            </a:r>
            <a:endParaRPr lang="it-IT" dirty="0"/>
          </a:p>
        </p:txBody>
      </p:sp>
    </p:spTree>
    <p:extLst>
      <p:ext uri="{BB962C8B-B14F-4D97-AF65-F5344CB8AC3E}">
        <p14:creationId xmlns:p14="http://schemas.microsoft.com/office/powerpoint/2010/main" val="1796439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1C7711F-3983-4AB1-AFDE-96F7C06514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89BC9D38-9241-4F71-9B45-73827299E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29962" cy="6856214"/>
            <a:chOff x="-15736" y="0"/>
            <a:chExt cx="12229962" cy="6856214"/>
          </a:xfrm>
        </p:grpSpPr>
        <p:pic>
          <p:nvPicPr>
            <p:cNvPr id="12" name="Picture 11">
              <a:extLst>
                <a:ext uri="{FF2B5EF4-FFF2-40B4-BE49-F238E27FC236}">
                  <a16:creationId xmlns:a16="http://schemas.microsoft.com/office/drawing/2014/main" id="{0D302979-39A3-4421-821D-94D6E00BCE8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68E001BA-C181-4F47-9ABC-DF4C85AB4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it-IT"/>
            </a:p>
          </p:txBody>
        </p:sp>
        <p:pic>
          <p:nvPicPr>
            <p:cNvPr id="14" name="Picture 13">
              <a:extLst>
                <a:ext uri="{FF2B5EF4-FFF2-40B4-BE49-F238E27FC236}">
                  <a16:creationId xmlns:a16="http://schemas.microsoft.com/office/drawing/2014/main" id="{7EF07F1E-BD52-4B06-A38E-BF29F8E2857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A68BE646-889B-49C2-95AF-90BAE5D29A9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olo 1">
            <a:extLst>
              <a:ext uri="{FF2B5EF4-FFF2-40B4-BE49-F238E27FC236}">
                <a16:creationId xmlns:a16="http://schemas.microsoft.com/office/drawing/2014/main" id="{3E99A196-8793-352E-7BF2-D539E36A388A}"/>
              </a:ext>
            </a:extLst>
          </p:cNvPr>
          <p:cNvSpPr>
            <a:spLocks noGrp="1"/>
          </p:cNvSpPr>
          <p:nvPr>
            <p:ph type="title"/>
          </p:nvPr>
        </p:nvSpPr>
        <p:spPr>
          <a:xfrm>
            <a:off x="4626508" y="982132"/>
            <a:ext cx="6270090" cy="1303867"/>
          </a:xfrm>
        </p:spPr>
        <p:txBody>
          <a:bodyPr>
            <a:normAutofit fontScale="90000"/>
          </a:bodyPr>
          <a:lstStyle/>
          <a:p>
            <a:r>
              <a:rPr lang="it-IT" dirty="0"/>
              <a:t>TRANSNATIONAL TURN</a:t>
            </a:r>
          </a:p>
        </p:txBody>
      </p:sp>
      <p:sp>
        <p:nvSpPr>
          <p:cNvPr id="17" name="Rectangle 16">
            <a:extLst>
              <a:ext uri="{FF2B5EF4-FFF2-40B4-BE49-F238E27FC236}">
                <a16:creationId xmlns:a16="http://schemas.microsoft.com/office/drawing/2014/main" id="{B3085476-B49E-49ED-87D2-1165E69D26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3059206"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a:extLst>
              <a:ext uri="{FF2B5EF4-FFF2-40B4-BE49-F238E27FC236}">
                <a16:creationId xmlns:a16="http://schemas.microsoft.com/office/drawing/2014/main" id="{5ECE425B-E7B5-71BA-BE01-F5FB47AEB872}"/>
              </a:ext>
            </a:extLst>
          </p:cNvPr>
          <p:cNvPicPr>
            <a:picLocks noChangeAspect="1"/>
          </p:cNvPicPr>
          <p:nvPr/>
        </p:nvPicPr>
        <p:blipFill rotWithShape="1">
          <a:blip r:embed="rId5"/>
          <a:srcRect l="3786" r="12119" b="1"/>
          <a:stretch/>
        </p:blipFill>
        <p:spPr>
          <a:xfrm>
            <a:off x="1412683" y="1410208"/>
            <a:ext cx="2433793" cy="3858780"/>
          </a:xfrm>
          <a:prstGeom prst="rect">
            <a:avLst/>
          </a:prstGeom>
        </p:spPr>
      </p:pic>
      <p:cxnSp>
        <p:nvCxnSpPr>
          <p:cNvPr id="19" name="Straight Connector 18">
            <a:extLst>
              <a:ext uri="{FF2B5EF4-FFF2-40B4-BE49-F238E27FC236}">
                <a16:creationId xmlns:a16="http://schemas.microsoft.com/office/drawing/2014/main" id="{59BA5C68-DFCC-4101-8403-F96781CDDD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6508" y="2400639"/>
            <a:ext cx="627008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egnaposto contenuto 2">
            <a:extLst>
              <a:ext uri="{FF2B5EF4-FFF2-40B4-BE49-F238E27FC236}">
                <a16:creationId xmlns:a16="http://schemas.microsoft.com/office/drawing/2014/main" id="{13CED3A6-80D6-DE08-D78D-00632BC522BD}"/>
              </a:ext>
            </a:extLst>
          </p:cNvPr>
          <p:cNvSpPr>
            <a:spLocks noGrp="1"/>
          </p:cNvSpPr>
          <p:nvPr>
            <p:ph idx="1"/>
          </p:nvPr>
        </p:nvSpPr>
        <p:spPr>
          <a:xfrm>
            <a:off x="4636482" y="2556932"/>
            <a:ext cx="6260114" cy="3318936"/>
          </a:xfrm>
        </p:spPr>
        <p:txBody>
          <a:bodyPr>
            <a:normAutofit/>
          </a:bodyPr>
          <a:lstStyle/>
          <a:p>
            <a:pPr>
              <a:lnSpc>
                <a:spcPct val="90000"/>
              </a:lnSpc>
            </a:pPr>
            <a:r>
              <a:rPr lang="en-US" sz="2200"/>
              <a:t>At a certain point Alba </a:t>
            </a:r>
            <a:r>
              <a:rPr lang="en-US" sz="2200" err="1"/>
              <a:t>Rohrwacher</a:t>
            </a:r>
            <a:r>
              <a:rPr lang="en-US" sz="2200"/>
              <a:t> has tried-in an uncommon effort among actresses of her generation-to </a:t>
            </a:r>
            <a:r>
              <a:rPr lang="en-US" sz="2200" b="1"/>
              <a:t>escape the national career typology</a:t>
            </a:r>
            <a:r>
              <a:rPr lang="en-US" sz="2200"/>
              <a:t>, which is strongly tied to local productions. </a:t>
            </a:r>
          </a:p>
          <a:p>
            <a:pPr>
              <a:lnSpc>
                <a:spcPct val="90000"/>
              </a:lnSpc>
            </a:pPr>
            <a:r>
              <a:rPr lang="en-US" sz="2200"/>
              <a:t>The attempt to overcome the barriers of the national product took place along </a:t>
            </a:r>
            <a:r>
              <a:rPr lang="en-US" sz="2200" b="1"/>
              <a:t>two main lines</a:t>
            </a:r>
            <a:r>
              <a:rPr lang="en-US" sz="2200"/>
              <a:t>: on the one hand the </a:t>
            </a:r>
            <a:r>
              <a:rPr lang="en-US" sz="2200" b="1"/>
              <a:t>characteristics of the circulation (and demand) abroad of Italian cinema</a:t>
            </a:r>
            <a:r>
              <a:rPr lang="en-US" sz="2200"/>
              <a:t> and on the other hand through the </a:t>
            </a:r>
            <a:r>
              <a:rPr lang="en-US" sz="2200" b="1"/>
              <a:t>phenomena of European productions and co-productions</a:t>
            </a:r>
            <a:r>
              <a:rPr lang="en-US" sz="2200"/>
              <a:t>.</a:t>
            </a:r>
            <a:endParaRPr lang="it-IT" sz="2200"/>
          </a:p>
        </p:txBody>
      </p:sp>
    </p:spTree>
    <p:extLst>
      <p:ext uri="{BB962C8B-B14F-4D97-AF65-F5344CB8AC3E}">
        <p14:creationId xmlns:p14="http://schemas.microsoft.com/office/powerpoint/2010/main" val="1614835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1C7711F-3983-4AB1-AFDE-96F7C06514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89BC9D38-9241-4F71-9B45-73827299E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29962" cy="6856214"/>
            <a:chOff x="-15736" y="0"/>
            <a:chExt cx="12229962" cy="6856214"/>
          </a:xfrm>
        </p:grpSpPr>
        <p:pic>
          <p:nvPicPr>
            <p:cNvPr id="13" name="Picture 12">
              <a:extLst>
                <a:ext uri="{FF2B5EF4-FFF2-40B4-BE49-F238E27FC236}">
                  <a16:creationId xmlns:a16="http://schemas.microsoft.com/office/drawing/2014/main" id="{0D302979-39A3-4421-821D-94D6E00BCE8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68E001BA-C181-4F47-9ABC-DF4C85AB4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it-IT"/>
            </a:p>
          </p:txBody>
        </p:sp>
        <p:pic>
          <p:nvPicPr>
            <p:cNvPr id="15" name="Picture 14">
              <a:extLst>
                <a:ext uri="{FF2B5EF4-FFF2-40B4-BE49-F238E27FC236}">
                  <a16:creationId xmlns:a16="http://schemas.microsoft.com/office/drawing/2014/main" id="{7EF07F1E-BD52-4B06-A38E-BF29F8E2857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6" name="Picture 15">
              <a:extLst>
                <a:ext uri="{FF2B5EF4-FFF2-40B4-BE49-F238E27FC236}">
                  <a16:creationId xmlns:a16="http://schemas.microsoft.com/office/drawing/2014/main" id="{A68BE646-889B-49C2-95AF-90BAE5D29A9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olo 1">
            <a:extLst>
              <a:ext uri="{FF2B5EF4-FFF2-40B4-BE49-F238E27FC236}">
                <a16:creationId xmlns:a16="http://schemas.microsoft.com/office/drawing/2014/main" id="{D6C5F2D1-25B6-2059-6DA1-8BCED9E84078}"/>
              </a:ext>
            </a:extLst>
          </p:cNvPr>
          <p:cNvSpPr>
            <a:spLocks noGrp="1"/>
          </p:cNvSpPr>
          <p:nvPr>
            <p:ph type="title"/>
          </p:nvPr>
        </p:nvSpPr>
        <p:spPr>
          <a:xfrm>
            <a:off x="4626508" y="982132"/>
            <a:ext cx="6270090" cy="1303867"/>
          </a:xfrm>
        </p:spPr>
        <p:txBody>
          <a:bodyPr>
            <a:normAutofit/>
          </a:bodyPr>
          <a:lstStyle/>
          <a:p>
            <a:pPr>
              <a:lnSpc>
                <a:spcPct val="90000"/>
              </a:lnSpc>
            </a:pPr>
            <a:r>
              <a:rPr lang="it-IT" sz="4100"/>
              <a:t>NATIONAL CINEMA: FESTIVALS AND AWARDS</a:t>
            </a:r>
          </a:p>
        </p:txBody>
      </p:sp>
      <p:sp>
        <p:nvSpPr>
          <p:cNvPr id="18" name="Rectangle 17">
            <a:extLst>
              <a:ext uri="{FF2B5EF4-FFF2-40B4-BE49-F238E27FC236}">
                <a16:creationId xmlns:a16="http://schemas.microsoft.com/office/drawing/2014/main" id="{B3085476-B49E-49ED-87D2-1165E69D26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3059206"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a:extLst>
              <a:ext uri="{FF2B5EF4-FFF2-40B4-BE49-F238E27FC236}">
                <a16:creationId xmlns:a16="http://schemas.microsoft.com/office/drawing/2014/main" id="{27AE8C19-F1EB-3DAA-AC15-CBFD1DADBCAB}"/>
              </a:ext>
            </a:extLst>
          </p:cNvPr>
          <p:cNvPicPr>
            <a:picLocks noChangeAspect="1"/>
          </p:cNvPicPr>
          <p:nvPr/>
        </p:nvPicPr>
        <p:blipFill rotWithShape="1">
          <a:blip r:embed="rId5"/>
          <a:srcRect l="15623" r="1" b="1"/>
          <a:stretch/>
        </p:blipFill>
        <p:spPr>
          <a:xfrm>
            <a:off x="1412683" y="1410208"/>
            <a:ext cx="2433793" cy="3858780"/>
          </a:xfrm>
          <a:prstGeom prst="rect">
            <a:avLst/>
          </a:prstGeom>
        </p:spPr>
      </p:pic>
      <p:cxnSp>
        <p:nvCxnSpPr>
          <p:cNvPr id="20" name="Straight Connector 19">
            <a:extLst>
              <a:ext uri="{FF2B5EF4-FFF2-40B4-BE49-F238E27FC236}">
                <a16:creationId xmlns:a16="http://schemas.microsoft.com/office/drawing/2014/main" id="{59BA5C68-DFCC-4101-8403-F96781CDDD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6508" y="2400639"/>
            <a:ext cx="627008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egnaposto contenuto 2">
            <a:extLst>
              <a:ext uri="{FF2B5EF4-FFF2-40B4-BE49-F238E27FC236}">
                <a16:creationId xmlns:a16="http://schemas.microsoft.com/office/drawing/2014/main" id="{44C21DA4-86FB-A793-95F0-FD7EBD066A52}"/>
              </a:ext>
            </a:extLst>
          </p:cNvPr>
          <p:cNvSpPr>
            <a:spLocks noGrp="1"/>
          </p:cNvSpPr>
          <p:nvPr>
            <p:ph idx="1"/>
          </p:nvPr>
        </p:nvSpPr>
        <p:spPr>
          <a:xfrm>
            <a:off x="4636482" y="2556932"/>
            <a:ext cx="6260114" cy="3318936"/>
          </a:xfrm>
        </p:spPr>
        <p:txBody>
          <a:bodyPr>
            <a:normAutofit/>
          </a:bodyPr>
          <a:lstStyle/>
          <a:p>
            <a:pPr>
              <a:lnSpc>
                <a:spcPct val="90000"/>
              </a:lnSpc>
            </a:pPr>
            <a:r>
              <a:rPr lang="en-US" sz="1900"/>
              <a:t>The first is characterized by films that have a "transnational" appeal and are consumed by niche audiences of various sizes in urban arthouse cinemas. In the context of Italian cinema, this is a possible path thanks mainly to the promotional function of international awards (</a:t>
            </a:r>
            <a:r>
              <a:rPr lang="en-US" sz="1900" err="1"/>
              <a:t>Holdaway</a:t>
            </a:r>
            <a:r>
              <a:rPr lang="en-US" sz="1900"/>
              <a:t>, </a:t>
            </a:r>
            <a:r>
              <a:rPr lang="en-US" sz="1900" err="1"/>
              <a:t>Scaglioni</a:t>
            </a:r>
            <a:r>
              <a:rPr lang="en-US" sz="1900"/>
              <a:t> 2018)</a:t>
            </a:r>
          </a:p>
          <a:p>
            <a:pPr>
              <a:lnSpc>
                <a:spcPct val="90000"/>
              </a:lnSpc>
            </a:pPr>
            <a:r>
              <a:rPr lang="en-US" sz="1900"/>
              <a:t>The presence at festivals - with the well-known choices of cultural capital managed through the taste of art film - is necessary for the construction of the actor image, which is also very much linked to the awards (2014 - Coppa Volpi for Best Female Performance for </a:t>
            </a:r>
            <a:r>
              <a:rPr lang="en-US" sz="1900" i="1"/>
              <a:t>Hungry Hearts</a:t>
            </a:r>
            <a:r>
              <a:rPr lang="en-US" sz="1900"/>
              <a:t>, plus 2 awards and 7 nominations for the David di Donatello).</a:t>
            </a:r>
            <a:endParaRPr lang="it-IT" sz="1900"/>
          </a:p>
        </p:txBody>
      </p:sp>
    </p:spTree>
    <p:extLst>
      <p:ext uri="{BB962C8B-B14F-4D97-AF65-F5344CB8AC3E}">
        <p14:creationId xmlns:p14="http://schemas.microsoft.com/office/powerpoint/2010/main" val="16579092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o">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97</TotalTime>
  <Words>1087</Words>
  <Application>Microsoft Macintosh PowerPoint</Application>
  <PresentationFormat>Widescreen</PresentationFormat>
  <Paragraphs>34</Paragraphs>
  <Slides>12</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12</vt:i4>
      </vt:variant>
    </vt:vector>
  </HeadingPairs>
  <TitlesOfParts>
    <vt:vector size="15" baseType="lpstr">
      <vt:lpstr>Arial</vt:lpstr>
      <vt:lpstr>Garamond</vt:lpstr>
      <vt:lpstr>Organico</vt:lpstr>
      <vt:lpstr>The Alba Rohrwacher File between Regional Perspectives and Transnational European Cinema</vt:lpstr>
      <vt:lpstr>VOICES AND LANGUAGES</vt:lpstr>
      <vt:lpstr>HOW TO DEFINE ROHRWACHER’S PERSONALITY </vt:lpstr>
      <vt:lpstr>SELF-DEFINING</vt:lpstr>
      <vt:lpstr>AUTEUR (THEORY) AND ROHRWACHER</vt:lpstr>
      <vt:lpstr>WORK ON THE BODY</vt:lpstr>
      <vt:lpstr>AUTEUR THEORY AGAIN</vt:lpstr>
      <vt:lpstr>TRANSNATIONAL TURN</vt:lpstr>
      <vt:lpstr>NATIONAL CINEMA: FESTIVALS AND AWARDS</vt:lpstr>
      <vt:lpstr>ITALIAN CINEMA’S LEGACY</vt:lpstr>
      <vt:lpstr> TRANSNATIONAL CINEMAS: virtuosity in speaking foreign languages </vt:lpstr>
      <vt:lpstr>TIMELESSNESS OF FACE AND BODY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Roy Menarini</dc:creator>
  <cp:lastModifiedBy>Ylenia Caputo</cp:lastModifiedBy>
  <cp:revision>4</cp:revision>
  <dcterms:created xsi:type="dcterms:W3CDTF">2024-07-09T06:40:23Z</dcterms:created>
  <dcterms:modified xsi:type="dcterms:W3CDTF">2024-07-09T08:27:27Z</dcterms:modified>
</cp:coreProperties>
</file>